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548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>
        <p:scale>
          <a:sx n="125" d="100"/>
          <a:sy n="125" d="100"/>
        </p:scale>
        <p:origin x="19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0877-B49D-444F-A3D7-ECA468B06EFA}" type="datetimeFigureOut">
              <a:rPr lang="he-IL" smtClean="0"/>
              <a:t>י"א/תשרי/תשפ"ה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23A8-EA40-41F7-BC0B-52D4A3442B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243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0877-B49D-444F-A3D7-ECA468B06EFA}" type="datetimeFigureOut">
              <a:rPr lang="he-IL" smtClean="0"/>
              <a:t>י"א/תשרי/תשפ"ה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23A8-EA40-41F7-BC0B-52D4A3442B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872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0877-B49D-444F-A3D7-ECA468B06EFA}" type="datetimeFigureOut">
              <a:rPr lang="he-IL" smtClean="0"/>
              <a:t>י"א/תשרי/תשפ"ה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23A8-EA40-41F7-BC0B-52D4A3442B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3675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0877-B49D-444F-A3D7-ECA468B06EFA}" type="datetimeFigureOut">
              <a:rPr lang="he-IL" smtClean="0"/>
              <a:t>י"א/תשרי/תשפ"ה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23A8-EA40-41F7-BC0B-52D4A3442B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9587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0877-B49D-444F-A3D7-ECA468B06EFA}" type="datetimeFigureOut">
              <a:rPr lang="he-IL" smtClean="0"/>
              <a:t>י"א/תשרי/תשפ"ה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23A8-EA40-41F7-BC0B-52D4A3442B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6189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0877-B49D-444F-A3D7-ECA468B06EFA}" type="datetimeFigureOut">
              <a:rPr lang="he-IL" smtClean="0"/>
              <a:t>י"א/תשרי/תשפ"ה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23A8-EA40-41F7-BC0B-52D4A3442B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17425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0877-B49D-444F-A3D7-ECA468B06EFA}" type="datetimeFigureOut">
              <a:rPr lang="he-IL" smtClean="0"/>
              <a:t>י"א/תשרי/תשפ"ה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23A8-EA40-41F7-BC0B-52D4A3442B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495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0877-B49D-444F-A3D7-ECA468B06EFA}" type="datetimeFigureOut">
              <a:rPr lang="he-IL" smtClean="0"/>
              <a:t>י"א/תשרי/תשפ"ה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23A8-EA40-41F7-BC0B-52D4A3442B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1637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0877-B49D-444F-A3D7-ECA468B06EFA}" type="datetimeFigureOut">
              <a:rPr lang="he-IL" smtClean="0"/>
              <a:t>י"א/תשרי/תשפ"ה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23A8-EA40-41F7-BC0B-52D4A3442B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0675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0877-B49D-444F-A3D7-ECA468B06EFA}" type="datetimeFigureOut">
              <a:rPr lang="he-IL" smtClean="0"/>
              <a:t>י"א/תשרי/תשפ"ה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23A8-EA40-41F7-BC0B-52D4A3442B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2564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10877-B49D-444F-A3D7-ECA468B06EFA}" type="datetimeFigureOut">
              <a:rPr lang="he-IL" smtClean="0"/>
              <a:t>י"א/תשרי/תשפ"ה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23A8-EA40-41F7-BC0B-52D4A3442B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786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10877-B49D-444F-A3D7-ECA468B06EFA}" type="datetimeFigureOut">
              <a:rPr lang="he-IL" smtClean="0"/>
              <a:t>י"א/תשרי/תשפ"ה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423A8-EA40-41F7-BC0B-52D4A3442B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1838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184" y="146183"/>
            <a:ext cx="661456" cy="1140141"/>
          </a:xfrm>
          <a:prstGeom prst="rect">
            <a:avLst/>
          </a:prstGeom>
        </p:spPr>
      </p:pic>
      <p:sp>
        <p:nvSpPr>
          <p:cNvPr id="8" name="מלבן 7"/>
          <p:cNvSpPr/>
          <p:nvPr/>
        </p:nvSpPr>
        <p:spPr>
          <a:xfrm>
            <a:off x="563880" y="146183"/>
            <a:ext cx="6294120" cy="421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0"/>
              </a:spcAft>
              <a:tabLst>
                <a:tab pos="-126365" algn="l"/>
              </a:tabLst>
            </a:pPr>
            <a:r>
              <a:rPr lang="he-IL" sz="1600" b="1" u="sng" dirty="0">
                <a:ln>
                  <a:solidFill>
                    <a:srgbClr val="548235"/>
                  </a:solidFill>
                </a:ln>
              </a:rPr>
              <a:t>"תו ירוק למוסדות רפואה" למרכז </a:t>
            </a:r>
            <a:r>
              <a:rPr lang="he-IL" sz="1600" b="1" u="sng" dirty="0" smtClean="0">
                <a:ln>
                  <a:solidFill>
                    <a:srgbClr val="548235"/>
                  </a:solidFill>
                </a:ln>
              </a:rPr>
              <a:t>הרפואי הלל יפה , 2012-2024</a:t>
            </a:r>
            <a:endParaRPr lang="en-US" sz="1600" b="1" u="sng" dirty="0">
              <a:ln>
                <a:solidFill>
                  <a:srgbClr val="548235"/>
                </a:solidFill>
              </a:ln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268184" y="577707"/>
            <a:ext cx="6406936" cy="550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  <a:spcAft>
                <a:spcPts val="0"/>
              </a:spcAft>
              <a:tabLst>
                <a:tab pos="-126365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73220" algn="l"/>
              </a:tabLst>
            </a:pPr>
            <a:r>
              <a:rPr lang="he-IL" sz="1050" dirty="0">
                <a:ln>
                  <a:solidFill>
                    <a:srgbClr val="548235"/>
                  </a:solidFill>
                </a:ln>
              </a:rPr>
              <a:t>חבריה הועדת " איכות הסביבה": אינג' רונן אדרי, פולינה מצר, נתן לוזון, רמי סילם, </a:t>
            </a:r>
            <a:r>
              <a:rPr lang="he-IL" sz="1050" dirty="0">
                <a:ln>
                  <a:solidFill>
                    <a:srgbClr val="548235"/>
                  </a:solidFill>
                </a:ln>
              </a:rPr>
              <a:t>אילנה </a:t>
            </a:r>
            <a:r>
              <a:rPr lang="he-IL" sz="1050" dirty="0">
                <a:ln>
                  <a:solidFill>
                    <a:srgbClr val="548235"/>
                  </a:solidFill>
                </a:ln>
              </a:rPr>
              <a:t>רוזנטל, </a:t>
            </a:r>
            <a:endParaRPr lang="he-IL" sz="1050" dirty="0">
              <a:ln>
                <a:solidFill>
                  <a:srgbClr val="548235"/>
                </a:solidFill>
              </a:ln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  <a:tabLst>
                <a:tab pos="-126365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73220" algn="l"/>
              </a:tabLst>
            </a:pPr>
            <a:r>
              <a:rPr lang="he-IL" sz="1050" dirty="0">
                <a:ln>
                  <a:solidFill>
                    <a:srgbClr val="548235"/>
                  </a:solidFill>
                </a:ln>
              </a:rPr>
              <a:t>חן </a:t>
            </a:r>
            <a:r>
              <a:rPr lang="he-IL" sz="1050" dirty="0">
                <a:ln>
                  <a:solidFill>
                    <a:srgbClr val="548235"/>
                  </a:solidFill>
                </a:ln>
              </a:rPr>
              <a:t>קורקוס, יניב רוסתמי, אלכס גרינמן – יו"ר הועדה.</a:t>
            </a:r>
            <a:endParaRPr lang="en-US" sz="1050" dirty="0">
              <a:ln>
                <a:solidFill>
                  <a:srgbClr val="548235"/>
                </a:solidFill>
              </a:ln>
            </a:endParaRPr>
          </a:p>
        </p:txBody>
      </p:sp>
      <p:sp>
        <p:nvSpPr>
          <p:cNvPr id="10" name="מלבן מעוגל 9"/>
          <p:cNvSpPr/>
          <p:nvPr/>
        </p:nvSpPr>
        <p:spPr>
          <a:xfrm>
            <a:off x="268184" y="1307728"/>
            <a:ext cx="6406936" cy="1792156"/>
          </a:xfrm>
          <a:prstGeom prst="roundRect">
            <a:avLst/>
          </a:prstGeom>
          <a:noFill/>
          <a:ln>
            <a:solidFill>
              <a:srgbClr val="5482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he-IL" sz="1400" b="1" u="sng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רקע:</a:t>
            </a:r>
            <a:r>
              <a:rPr lang="he-IL" sz="1400" b="1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  </a:t>
            </a:r>
            <a:endParaRPr lang="en-US" sz="140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algn="just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הנהלת המרכז הרפואי הלל יפה שמה לה למטרה לקדם את השמירה על איכות הסביבה ולהיות בית החולים הראשון במערכת הבריאות שיקבל את "התו הירוק". 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algn="just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ה"תו הירוק" מוענק בשיתוף של מכון התקנים הישראלי והמשרד להגנת הסביבה למוצר או שירות, שפגיעתו בסביבה פחותה. (מבוסס על ת"י </a:t>
            </a:r>
            <a:r>
              <a:rPr lang="en-US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ISO 14001</a:t>
            </a:r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 , ת"י </a:t>
            </a:r>
            <a:r>
              <a:rPr lang="en-US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ISO 14020</a:t>
            </a:r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, ת"י </a:t>
            </a:r>
            <a:r>
              <a:rPr lang="en-US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ISO 14024</a:t>
            </a:r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 )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algn="just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המרכז הרפואי הלל יפה נבחר לשמש פיילוט של משרד הבריאות להגדרה והתאמת תו התקן.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algn="just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"הועדה לאיכות הסביבה" הוקמה בביה"ח באוגוסט 2012, לאחר פרסומו של חוזר המנהל הכללי "שמירה על איכות הסביבה במשרד הבריאות" . הועדה מקיימת פגישות עיתיות לביצוע מעקב ובקרה אחר תכניות לשיפור ובחינה של  רעיונות חדשים.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algn="just"/>
            <a:endParaRPr lang="he-IL" sz="1000" dirty="0">
              <a:ln>
                <a:solidFill>
                  <a:srgbClr val="548235"/>
                </a:solidFill>
              </a:ln>
            </a:endParaRPr>
          </a:p>
        </p:txBody>
      </p:sp>
      <p:pic>
        <p:nvPicPr>
          <p:cNvPr id="17" name="תמונה 1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843" y="3582383"/>
            <a:ext cx="701040" cy="1110111"/>
          </a:xfrm>
          <a:prstGeom prst="rect">
            <a:avLst/>
          </a:prstGeom>
          <a:noFill/>
        </p:spPr>
      </p:pic>
      <p:pic>
        <p:nvPicPr>
          <p:cNvPr id="18" name="תמונה 1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410" y="3271564"/>
            <a:ext cx="701040" cy="929640"/>
          </a:xfrm>
          <a:prstGeom prst="rect">
            <a:avLst/>
          </a:prstGeom>
          <a:noFill/>
        </p:spPr>
      </p:pic>
      <p:pic>
        <p:nvPicPr>
          <p:cNvPr id="19" name="תמונה 1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380" y="4379012"/>
            <a:ext cx="850527" cy="782105"/>
          </a:xfrm>
          <a:prstGeom prst="rect">
            <a:avLst/>
          </a:prstGeom>
          <a:noFill/>
        </p:spPr>
      </p:pic>
      <p:sp>
        <p:nvSpPr>
          <p:cNvPr id="15" name="מלבן מעוגל 14"/>
          <p:cNvSpPr/>
          <p:nvPr/>
        </p:nvSpPr>
        <p:spPr>
          <a:xfrm>
            <a:off x="1066800" y="5335182"/>
            <a:ext cx="4587240" cy="716280"/>
          </a:xfrm>
          <a:prstGeom prst="roundRect">
            <a:avLst/>
          </a:prstGeom>
          <a:noFill/>
          <a:ln>
            <a:solidFill>
              <a:srgbClr val="5482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he-IL" sz="1400" u="sng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מחזור - המטרה להגדיל את הכמויות הממוחזרות מידי שנה.</a:t>
            </a:r>
            <a:endParaRPr lang="en-US" sz="1400" u="sng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algn="just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קידום מחזור : נייר, קרטון, בלאי ציוד אלקטרוני ומחשבים, טקסטיל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algn="just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טונרים וראשי דיו,  שמן משומש במטבח, מצברים, </a:t>
            </a:r>
            <a:r>
              <a:rPr lang="he-IL" sz="1050" dirty="0" err="1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פלורסנטים</a:t>
            </a:r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, סוללות ועוד. 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algn="just"/>
            <a:endParaRPr lang="he-IL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מלבן 15"/>
          <p:cNvSpPr/>
          <p:nvPr/>
        </p:nvSpPr>
        <p:spPr>
          <a:xfrm>
            <a:off x="1516380" y="5954978"/>
            <a:ext cx="3688080" cy="2801855"/>
          </a:xfrm>
          <a:prstGeom prst="rect">
            <a:avLst/>
          </a:prstGeom>
          <a:solidFill>
            <a:schemeClr val="bg1"/>
          </a:solidFill>
          <a:ln>
            <a:solidFill>
              <a:srgbClr val="5482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מהלכים להקטנת צריכת הנייר.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שתילת ח"י עצים לכל עובד הפורש לגמלאות. 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רכש מכשירי חשמל בעלי דרוג אנרגטי </a:t>
            </a:r>
            <a:r>
              <a:rPr lang="en-US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A</a:t>
            </a:r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 או </a:t>
            </a:r>
            <a:r>
              <a:rPr lang="en-US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B</a:t>
            </a:r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.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רכש "נייר אקולוגי". 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הגדלת השימוש בחומרי ניקיון ידידותיים לסביבה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הצבת פינות עישון. 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אפליקציה פנים-ארגונית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יישום מדיניות רכש למכשירי חשמל בעלי דרוג אנרגטי </a:t>
            </a:r>
            <a:r>
              <a:rPr lang="en-US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A</a:t>
            </a:r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 או </a:t>
            </a:r>
            <a:r>
              <a:rPr lang="en-US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B</a:t>
            </a:r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 בלבד.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בעתית הקרוב מעבר משימוש מסולר לגז טבעי.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מעבר לשימוש בחומרים כימיים ידידותיים לסביבה ככל שניתן.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שירות התלוש הדיגיטלי בדואר האלקטרוני, ללא הדפסה.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חניות לכלי רכיבה דו גלגליים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עמדת הטענת סוללות לאופניים חשמליים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תכנון חניות ייעודיות לרכב חשמלי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גיוס כלל העובדים למשימה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קידום המודעות בקרב העובדים.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  <a:p>
            <a:pPr lvl="0" algn="r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הדרכות בנושא</a:t>
            </a:r>
            <a:r>
              <a:rPr lang="he-IL" sz="1050" dirty="0" smtClean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.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21" name="תמונה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290" y="10804979"/>
            <a:ext cx="1942686" cy="1344937"/>
          </a:xfrm>
          <a:prstGeom prst="rect">
            <a:avLst/>
          </a:prstGeom>
        </p:spPr>
      </p:pic>
      <p:pic>
        <p:nvPicPr>
          <p:cNvPr id="25" name="תמונה 2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2890" y="10370820"/>
            <a:ext cx="2251710" cy="150586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מלבן 21"/>
          <p:cNvSpPr/>
          <p:nvPr/>
        </p:nvSpPr>
        <p:spPr>
          <a:xfrm>
            <a:off x="216749" y="8743746"/>
            <a:ext cx="5143500" cy="380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spcAft>
                <a:spcPts val="0"/>
              </a:spcAft>
              <a:tabLst>
                <a:tab pos="-126365" algn="l"/>
              </a:tabLst>
            </a:pPr>
            <a:r>
              <a:rPr lang="he-IL" sz="1400" u="sng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פעילות עיקרית של בית החולים לקידום איכות הסביבה :</a:t>
            </a:r>
            <a:endParaRPr lang="en-US" sz="1400" u="sng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</p:txBody>
      </p:sp>
      <p:sp>
        <p:nvSpPr>
          <p:cNvPr id="23" name="מלבן מעוגל 22"/>
          <p:cNvSpPr/>
          <p:nvPr/>
        </p:nvSpPr>
        <p:spPr>
          <a:xfrm>
            <a:off x="3550920" y="9176587"/>
            <a:ext cx="3017520" cy="1008244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sz="1100" u="sng" dirty="0" smtClean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  <a:p>
            <a:pPr algn="ctr" rtl="1"/>
            <a:r>
              <a:rPr lang="he-IL" sz="1200" u="sng" dirty="0" smtClean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מים </a:t>
            </a:r>
            <a:r>
              <a:rPr lang="he-IL" sz="1200" u="sng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- המטרה היא חסכון במים</a:t>
            </a:r>
            <a:r>
              <a:rPr lang="he-IL" sz="1200" u="sng" dirty="0" smtClean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:</a:t>
            </a:r>
          </a:p>
          <a:p>
            <a:pPr algn="ctr" rtl="1"/>
            <a:endParaRPr lang="en-US" sz="300" u="sng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  <a:p>
            <a:pPr lvl="0" algn="just" rtl="1"/>
            <a:r>
              <a:rPr lang="he-IL" sz="1100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הותקנו  ברזי גינון </a:t>
            </a:r>
            <a:r>
              <a:rPr lang="he-IL" sz="1100" dirty="0" err="1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ומקטיני</a:t>
            </a:r>
            <a:r>
              <a:rPr lang="he-IL" sz="1100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 לחץ מים בטפטפות.</a:t>
            </a:r>
            <a:endParaRPr lang="en-US" sz="1100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  <a:p>
            <a:pPr lvl="0" algn="just" rtl="1"/>
            <a:r>
              <a:rPr lang="he-IL" sz="1100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שימוש בדשא מלאכותי, צמחיה מלאכותית וצמחיה חסכונית במים.</a:t>
            </a:r>
            <a:endParaRPr lang="en-US" sz="1100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  <a:p>
            <a:pPr lvl="0" algn="just" rtl="1"/>
            <a:r>
              <a:rPr lang="he-IL" sz="1100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הפעלת מערכת השקיה אוטומטית בשעות הלילה.</a:t>
            </a:r>
            <a:endParaRPr lang="en-US" sz="1100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  <a:p>
            <a:pPr algn="just"/>
            <a:endParaRPr lang="he-IL" sz="1400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</p:txBody>
      </p:sp>
      <p:sp>
        <p:nvSpPr>
          <p:cNvPr id="28" name="מלבן מעוגל 27"/>
          <p:cNvSpPr/>
          <p:nvPr/>
        </p:nvSpPr>
        <p:spPr>
          <a:xfrm>
            <a:off x="268184" y="9131224"/>
            <a:ext cx="3175690" cy="1583714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he-IL" sz="1200" u="sng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  <a:p>
            <a:pPr algn="ctr" rtl="1"/>
            <a:r>
              <a:rPr lang="he-IL" sz="1200" u="sng" dirty="0" smtClean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אנרגיה </a:t>
            </a:r>
            <a:r>
              <a:rPr lang="he-IL" sz="1200" u="sng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- המטרה היא לחסוך </a:t>
            </a:r>
            <a:r>
              <a:rPr lang="he-IL" sz="1200" u="sng" dirty="0" smtClean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באנרגיה</a:t>
            </a:r>
          </a:p>
          <a:p>
            <a:pPr algn="ctr" rtl="1"/>
            <a:endParaRPr lang="en-US" sz="700" u="sng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  <a:p>
            <a:pPr algn="just" rtl="1"/>
            <a:r>
              <a:rPr lang="he-IL" sz="1100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30% מסך תפוקת האנרגיה לחימום מים מנצלת את אנרגית השמש. </a:t>
            </a:r>
            <a:endParaRPr lang="en-US" sz="1100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  <a:p>
            <a:pPr algn="just" rtl="1"/>
            <a:r>
              <a:rPr lang="he-IL" sz="1100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מעבר לנורות חסכוניות </a:t>
            </a:r>
            <a:r>
              <a:rPr lang="en-US" sz="1100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LED</a:t>
            </a:r>
            <a:r>
              <a:rPr lang="he-IL" sz="1100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.</a:t>
            </a:r>
            <a:endParaRPr lang="en-US" sz="1100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  <a:p>
            <a:pPr algn="just" rtl="1"/>
            <a:r>
              <a:rPr lang="he-IL" sz="1100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ניהול זמני הדלקת תאורת חוץ ופנים.</a:t>
            </a:r>
            <a:endParaRPr lang="en-US" sz="1100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  <a:p>
            <a:pPr algn="just" rtl="1"/>
            <a:r>
              <a:rPr lang="he-IL" sz="1100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הכנסת מערכות שליטה ובקרת טמפרטורת מזגנים. </a:t>
            </a:r>
            <a:endParaRPr lang="en-US" sz="1100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  <a:p>
            <a:pPr algn="just" rtl="1"/>
            <a:r>
              <a:rPr lang="he-IL" sz="1100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בקרה ותחזוקה יומיומית לחסכון בסולר, חשמל ומים.</a:t>
            </a:r>
            <a:endParaRPr lang="en-US" sz="1100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  <a:p>
            <a:pPr algn="just" rtl="1"/>
            <a:r>
              <a:rPr lang="he-IL" sz="1100" dirty="0">
                <a:ln>
                  <a:solidFill>
                    <a:srgbClr val="5B9BD5"/>
                  </a:solidFill>
                </a:ln>
                <a:solidFill>
                  <a:srgbClr val="5B9BD5"/>
                </a:solidFill>
              </a:rPr>
              <a:t>הותקנה מערכת קירור לארונות שרתים </a:t>
            </a:r>
            <a:endParaRPr lang="en-US" sz="1100" dirty="0">
              <a:ln>
                <a:solidFill>
                  <a:srgbClr val="5B9BD5"/>
                </a:solidFill>
              </a:ln>
              <a:solidFill>
                <a:srgbClr val="5B9BD5"/>
              </a:solidFill>
            </a:endParaRPr>
          </a:p>
          <a:p>
            <a:pPr algn="just" rtl="1"/>
            <a:r>
              <a:rPr lang="he-IL" sz="1050" dirty="0">
                <a:ln>
                  <a:solidFill>
                    <a:srgbClr val="548235"/>
                  </a:solidFill>
                </a:ln>
                <a:solidFill>
                  <a:schemeClr val="tx1"/>
                </a:solidFill>
              </a:rPr>
              <a:t> </a:t>
            </a:r>
            <a:endParaRPr lang="en-US" sz="1050" dirty="0">
              <a:ln>
                <a:solidFill>
                  <a:srgbClr val="548235"/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43874" y="3279223"/>
            <a:ext cx="2714698" cy="1939545"/>
          </a:xfrm>
          <a:prstGeom prst="rect">
            <a:avLst/>
          </a:prstGeom>
        </p:spPr>
      </p:pic>
      <p:sp>
        <p:nvSpPr>
          <p:cNvPr id="3" name="מלבן 2"/>
          <p:cNvSpPr/>
          <p:nvPr/>
        </p:nvSpPr>
        <p:spPr>
          <a:xfrm>
            <a:off x="1443990" y="5932816"/>
            <a:ext cx="3832860" cy="964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619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402</Words>
  <Application>Microsoft Office PowerPoint</Application>
  <PresentationFormat>מסך רחב</PresentationFormat>
  <Paragraphs>45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>Hillel-Yaffe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אלכסנדר גרינמן</dc:creator>
  <cp:lastModifiedBy>אלכסנדר גרינמן</cp:lastModifiedBy>
  <cp:revision>9</cp:revision>
  <dcterms:created xsi:type="dcterms:W3CDTF">2024-09-08T03:44:55Z</dcterms:created>
  <dcterms:modified xsi:type="dcterms:W3CDTF">2024-10-13T06:55:09Z</dcterms:modified>
</cp:coreProperties>
</file>